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73" r:id="rId6"/>
    <p:sldId id="260" r:id="rId7"/>
    <p:sldId id="266" r:id="rId8"/>
    <p:sldId id="261" r:id="rId9"/>
    <p:sldId id="268" r:id="rId10"/>
    <p:sldId id="262" r:id="rId11"/>
    <p:sldId id="267" r:id="rId12"/>
    <p:sldId id="258" r:id="rId13"/>
    <p:sldId id="269" r:id="rId14"/>
    <p:sldId id="272" r:id="rId15"/>
    <p:sldId id="259" r:id="rId16"/>
    <p:sldId id="270" r:id="rId17"/>
    <p:sldId id="274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Vaalea tyyli 3 - Korost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77FEA8-7F14-4D0C-947A-6E660EB420B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10F9EC4-C680-419D-820B-8CB1885CE029}">
      <dgm:prSet/>
      <dgm:spPr/>
      <dgm:t>
        <a:bodyPr/>
        <a:lstStyle/>
        <a:p>
          <a:pPr>
            <a:defRPr cap="all"/>
          </a:pPr>
          <a:r>
            <a:rPr lang="fi-FI"/>
            <a:t>Oppilastyökortit päivittyvät vastaamaan uutta opetussuunnitelmaa vuosien 2020-2021 aikana.</a:t>
          </a:r>
          <a:endParaRPr lang="en-US"/>
        </a:p>
      </dgm:t>
    </dgm:pt>
    <dgm:pt modelId="{30F028C0-168B-4935-97B1-BECBA9470A9F}" type="parTrans" cxnId="{72E07004-29DF-4EB2-90E9-BC4EBCB3E1CC}">
      <dgm:prSet/>
      <dgm:spPr/>
      <dgm:t>
        <a:bodyPr/>
        <a:lstStyle/>
        <a:p>
          <a:endParaRPr lang="en-US"/>
        </a:p>
      </dgm:t>
    </dgm:pt>
    <dgm:pt modelId="{D0684C8F-5982-4F5F-AE99-93E7F1653646}" type="sibTrans" cxnId="{72E07004-29DF-4EB2-90E9-BC4EBCB3E1CC}">
      <dgm:prSet/>
      <dgm:spPr/>
      <dgm:t>
        <a:bodyPr/>
        <a:lstStyle/>
        <a:p>
          <a:endParaRPr lang="en-US"/>
        </a:p>
      </dgm:t>
    </dgm:pt>
    <dgm:pt modelId="{18FE8CED-F9A4-42C3-8DBF-9E2B121858B2}">
      <dgm:prSet/>
      <dgm:spPr/>
      <dgm:t>
        <a:bodyPr/>
        <a:lstStyle/>
        <a:p>
          <a:pPr>
            <a:defRPr cap="all"/>
          </a:pPr>
          <a:r>
            <a:rPr lang="fi-FI"/>
            <a:t>Sarjojen sisällöt ovat päivitetty vastamaan uutta opetussuunnitelmaa</a:t>
          </a:r>
          <a:endParaRPr lang="en-US"/>
        </a:p>
      </dgm:t>
    </dgm:pt>
    <dgm:pt modelId="{E454E705-51D4-4379-A415-0B5DEFF38F62}" type="parTrans" cxnId="{D5C5B95C-6945-4D72-9FE3-9B84212E17C4}">
      <dgm:prSet/>
      <dgm:spPr/>
      <dgm:t>
        <a:bodyPr/>
        <a:lstStyle/>
        <a:p>
          <a:endParaRPr lang="en-US"/>
        </a:p>
      </dgm:t>
    </dgm:pt>
    <dgm:pt modelId="{B893E181-BBA7-48D2-905B-1710B17E4E92}" type="sibTrans" cxnId="{D5C5B95C-6945-4D72-9FE3-9B84212E17C4}">
      <dgm:prSet/>
      <dgm:spPr/>
      <dgm:t>
        <a:bodyPr/>
        <a:lstStyle/>
        <a:p>
          <a:endParaRPr lang="en-US"/>
        </a:p>
      </dgm:t>
    </dgm:pt>
    <dgm:pt modelId="{0D66B667-D465-40E5-A878-97949D420B61}" type="pres">
      <dgm:prSet presAssocID="{0777FEA8-7F14-4D0C-947A-6E660EB420BF}" presName="root" presStyleCnt="0">
        <dgm:presLayoutVars>
          <dgm:dir/>
          <dgm:resizeHandles val="exact"/>
        </dgm:presLayoutVars>
      </dgm:prSet>
      <dgm:spPr/>
    </dgm:pt>
    <dgm:pt modelId="{44AC6714-78BE-4422-B925-2427330AD63D}" type="pres">
      <dgm:prSet presAssocID="{310F9EC4-C680-419D-820B-8CB1885CE029}" presName="compNode" presStyleCnt="0"/>
      <dgm:spPr/>
    </dgm:pt>
    <dgm:pt modelId="{A39D2FB2-09EC-41B6-8903-84CF6B17D64B}" type="pres">
      <dgm:prSet presAssocID="{310F9EC4-C680-419D-820B-8CB1885CE029}" presName="iconBgRect" presStyleLbl="bgShp" presStyleIdx="0" presStyleCnt="2"/>
      <dgm:spPr/>
    </dgm:pt>
    <dgm:pt modelId="{B17C1E9C-6270-4442-B088-87A4384A5C04}" type="pres">
      <dgm:prSet presAssocID="{310F9EC4-C680-419D-820B-8CB1885CE02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ti"/>
        </a:ext>
      </dgm:extLst>
    </dgm:pt>
    <dgm:pt modelId="{547CA5B1-DC13-434B-B72B-20F6D7C0A302}" type="pres">
      <dgm:prSet presAssocID="{310F9EC4-C680-419D-820B-8CB1885CE029}" presName="spaceRect" presStyleCnt="0"/>
      <dgm:spPr/>
    </dgm:pt>
    <dgm:pt modelId="{E5E45F7B-F6CF-4D7A-BFE1-C07461BDCB99}" type="pres">
      <dgm:prSet presAssocID="{310F9EC4-C680-419D-820B-8CB1885CE029}" presName="textRect" presStyleLbl="revTx" presStyleIdx="0" presStyleCnt="2">
        <dgm:presLayoutVars>
          <dgm:chMax val="1"/>
          <dgm:chPref val="1"/>
        </dgm:presLayoutVars>
      </dgm:prSet>
      <dgm:spPr/>
    </dgm:pt>
    <dgm:pt modelId="{5CD358FD-3DA4-4787-8068-5AE76CD0EAFD}" type="pres">
      <dgm:prSet presAssocID="{D0684C8F-5982-4F5F-AE99-93E7F1653646}" presName="sibTrans" presStyleCnt="0"/>
      <dgm:spPr/>
    </dgm:pt>
    <dgm:pt modelId="{C73FDB31-2823-4148-8104-BCC22FE700C5}" type="pres">
      <dgm:prSet presAssocID="{18FE8CED-F9A4-42C3-8DBF-9E2B121858B2}" presName="compNode" presStyleCnt="0"/>
      <dgm:spPr/>
    </dgm:pt>
    <dgm:pt modelId="{31104B1B-DFB5-4A26-ACCF-E7C371C5665A}" type="pres">
      <dgm:prSet presAssocID="{18FE8CED-F9A4-42C3-8DBF-9E2B121858B2}" presName="iconBgRect" presStyleLbl="bgShp" presStyleIdx="1" presStyleCnt="2"/>
      <dgm:spPr/>
    </dgm:pt>
    <dgm:pt modelId="{F8996FA3-C69A-408E-8D2A-69E51E39398C}" type="pres">
      <dgm:prSet presAssocID="{18FE8CED-F9A4-42C3-8DBF-9E2B121858B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lintamerkki"/>
        </a:ext>
      </dgm:extLst>
    </dgm:pt>
    <dgm:pt modelId="{75E7D197-489E-41A4-95C4-466D05006A0F}" type="pres">
      <dgm:prSet presAssocID="{18FE8CED-F9A4-42C3-8DBF-9E2B121858B2}" presName="spaceRect" presStyleCnt="0"/>
      <dgm:spPr/>
    </dgm:pt>
    <dgm:pt modelId="{5F688B24-061D-4A7C-88F0-01CB2094F894}" type="pres">
      <dgm:prSet presAssocID="{18FE8CED-F9A4-42C3-8DBF-9E2B121858B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2E07004-29DF-4EB2-90E9-BC4EBCB3E1CC}" srcId="{0777FEA8-7F14-4D0C-947A-6E660EB420BF}" destId="{310F9EC4-C680-419D-820B-8CB1885CE029}" srcOrd="0" destOrd="0" parTransId="{30F028C0-168B-4935-97B1-BECBA9470A9F}" sibTransId="{D0684C8F-5982-4F5F-AE99-93E7F1653646}"/>
    <dgm:cxn modelId="{D5C5B95C-6945-4D72-9FE3-9B84212E17C4}" srcId="{0777FEA8-7F14-4D0C-947A-6E660EB420BF}" destId="{18FE8CED-F9A4-42C3-8DBF-9E2B121858B2}" srcOrd="1" destOrd="0" parTransId="{E454E705-51D4-4379-A415-0B5DEFF38F62}" sibTransId="{B893E181-BBA7-48D2-905B-1710B17E4E92}"/>
    <dgm:cxn modelId="{211A32BE-DD3A-40D7-855E-275F333DE99D}" type="presOf" srcId="{0777FEA8-7F14-4D0C-947A-6E660EB420BF}" destId="{0D66B667-D465-40E5-A878-97949D420B61}" srcOrd="0" destOrd="0" presId="urn:microsoft.com/office/officeart/2018/5/layout/IconCircleLabelList"/>
    <dgm:cxn modelId="{FA00B1D3-C0CE-465B-99BA-C5AFAAEBC8A9}" type="presOf" srcId="{310F9EC4-C680-419D-820B-8CB1885CE029}" destId="{E5E45F7B-F6CF-4D7A-BFE1-C07461BDCB99}" srcOrd="0" destOrd="0" presId="urn:microsoft.com/office/officeart/2018/5/layout/IconCircleLabelList"/>
    <dgm:cxn modelId="{A08196E3-AD29-41AB-90B3-52AC9BCB66A7}" type="presOf" srcId="{18FE8CED-F9A4-42C3-8DBF-9E2B121858B2}" destId="{5F688B24-061D-4A7C-88F0-01CB2094F894}" srcOrd="0" destOrd="0" presId="urn:microsoft.com/office/officeart/2018/5/layout/IconCircleLabelList"/>
    <dgm:cxn modelId="{11D93EAF-F46F-4525-BC1A-4C49EEF34375}" type="presParOf" srcId="{0D66B667-D465-40E5-A878-97949D420B61}" destId="{44AC6714-78BE-4422-B925-2427330AD63D}" srcOrd="0" destOrd="0" presId="urn:microsoft.com/office/officeart/2018/5/layout/IconCircleLabelList"/>
    <dgm:cxn modelId="{9181F540-AB91-450E-8B3F-3ECF7A1D5B5F}" type="presParOf" srcId="{44AC6714-78BE-4422-B925-2427330AD63D}" destId="{A39D2FB2-09EC-41B6-8903-84CF6B17D64B}" srcOrd="0" destOrd="0" presId="urn:microsoft.com/office/officeart/2018/5/layout/IconCircleLabelList"/>
    <dgm:cxn modelId="{FCB35FA5-B34C-4BDA-BE99-D62E5F74ED50}" type="presParOf" srcId="{44AC6714-78BE-4422-B925-2427330AD63D}" destId="{B17C1E9C-6270-4442-B088-87A4384A5C04}" srcOrd="1" destOrd="0" presId="urn:microsoft.com/office/officeart/2018/5/layout/IconCircleLabelList"/>
    <dgm:cxn modelId="{B19D9242-1101-4AC4-ADD9-24CA02892884}" type="presParOf" srcId="{44AC6714-78BE-4422-B925-2427330AD63D}" destId="{547CA5B1-DC13-434B-B72B-20F6D7C0A302}" srcOrd="2" destOrd="0" presId="urn:microsoft.com/office/officeart/2018/5/layout/IconCircleLabelList"/>
    <dgm:cxn modelId="{1CD4CA6A-7C4B-4F1F-B980-4D41A8D00E1A}" type="presParOf" srcId="{44AC6714-78BE-4422-B925-2427330AD63D}" destId="{E5E45F7B-F6CF-4D7A-BFE1-C07461BDCB99}" srcOrd="3" destOrd="0" presId="urn:microsoft.com/office/officeart/2018/5/layout/IconCircleLabelList"/>
    <dgm:cxn modelId="{1440FB6F-8CF7-4258-80BF-F6739C18641C}" type="presParOf" srcId="{0D66B667-D465-40E5-A878-97949D420B61}" destId="{5CD358FD-3DA4-4787-8068-5AE76CD0EAFD}" srcOrd="1" destOrd="0" presId="urn:microsoft.com/office/officeart/2018/5/layout/IconCircleLabelList"/>
    <dgm:cxn modelId="{95253740-EA08-4F78-AEBA-7EB379299397}" type="presParOf" srcId="{0D66B667-D465-40E5-A878-97949D420B61}" destId="{C73FDB31-2823-4148-8104-BCC22FE700C5}" srcOrd="2" destOrd="0" presId="urn:microsoft.com/office/officeart/2018/5/layout/IconCircleLabelList"/>
    <dgm:cxn modelId="{799170A0-1B1D-4994-94DF-1983373586EF}" type="presParOf" srcId="{C73FDB31-2823-4148-8104-BCC22FE700C5}" destId="{31104B1B-DFB5-4A26-ACCF-E7C371C5665A}" srcOrd="0" destOrd="0" presId="urn:microsoft.com/office/officeart/2018/5/layout/IconCircleLabelList"/>
    <dgm:cxn modelId="{D5B3D023-C964-45FD-91C8-D5FB5AA86DB8}" type="presParOf" srcId="{C73FDB31-2823-4148-8104-BCC22FE700C5}" destId="{F8996FA3-C69A-408E-8D2A-69E51E39398C}" srcOrd="1" destOrd="0" presId="urn:microsoft.com/office/officeart/2018/5/layout/IconCircleLabelList"/>
    <dgm:cxn modelId="{C328E8AB-3F4F-4C38-807C-E320930DDCD5}" type="presParOf" srcId="{C73FDB31-2823-4148-8104-BCC22FE700C5}" destId="{75E7D197-489E-41A4-95C4-466D05006A0F}" srcOrd="2" destOrd="0" presId="urn:microsoft.com/office/officeart/2018/5/layout/IconCircleLabelList"/>
    <dgm:cxn modelId="{429A6D4A-BA85-403B-84DD-8E5A672495AC}" type="presParOf" srcId="{C73FDB31-2823-4148-8104-BCC22FE700C5}" destId="{5F688B24-061D-4A7C-88F0-01CB2094F89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D2FB2-09EC-41B6-8903-84CF6B17D64B}">
      <dsp:nvSpPr>
        <dsp:cNvPr id="0" name=""/>
        <dsp:cNvSpPr/>
      </dsp:nvSpPr>
      <dsp:spPr>
        <a:xfrm>
          <a:off x="2490743" y="375668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C1E9C-6270-4442-B088-87A4384A5C04}">
      <dsp:nvSpPr>
        <dsp:cNvPr id="0" name=""/>
        <dsp:cNvSpPr/>
      </dsp:nvSpPr>
      <dsp:spPr>
        <a:xfrm>
          <a:off x="2958743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45F7B-F6CF-4D7A-BFE1-C07461BDCB99}">
      <dsp:nvSpPr>
        <dsp:cNvPr id="0" name=""/>
        <dsp:cNvSpPr/>
      </dsp:nvSpPr>
      <dsp:spPr>
        <a:xfrm>
          <a:off x="1788743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i-FI" sz="1400" kern="1200"/>
            <a:t>Oppilastyökortit päivittyvät vastaamaan uutta opetussuunnitelmaa vuosien 2020-2021 aikana.</a:t>
          </a:r>
          <a:endParaRPr lang="en-US" sz="1400" kern="1200"/>
        </a:p>
      </dsp:txBody>
      <dsp:txXfrm>
        <a:off x="1788743" y="3255669"/>
        <a:ext cx="3600000" cy="720000"/>
      </dsp:txXfrm>
    </dsp:sp>
    <dsp:sp modelId="{31104B1B-DFB5-4A26-ACCF-E7C371C5665A}">
      <dsp:nvSpPr>
        <dsp:cNvPr id="0" name=""/>
        <dsp:cNvSpPr/>
      </dsp:nvSpPr>
      <dsp:spPr>
        <a:xfrm>
          <a:off x="6720743" y="375668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96FA3-C69A-408E-8D2A-69E51E39398C}">
      <dsp:nvSpPr>
        <dsp:cNvPr id="0" name=""/>
        <dsp:cNvSpPr/>
      </dsp:nvSpPr>
      <dsp:spPr>
        <a:xfrm>
          <a:off x="7188743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88B24-061D-4A7C-88F0-01CB2094F894}">
      <dsp:nvSpPr>
        <dsp:cNvPr id="0" name=""/>
        <dsp:cNvSpPr/>
      </dsp:nvSpPr>
      <dsp:spPr>
        <a:xfrm>
          <a:off x="6018743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i-FI" sz="1400" kern="1200"/>
            <a:t>Sarjojen sisällöt ovat päivitetty vastamaan uutta opetussuunnitelmaa</a:t>
          </a:r>
          <a:endParaRPr lang="en-US" sz="1400" kern="1200"/>
        </a:p>
      </dsp:txBody>
      <dsp:txXfrm>
        <a:off x="6018743" y="3255669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AF5CA1-ACF5-4C3C-8A8A-0A5465E6B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CDB76D-AF15-4D57-AEAA-4599DF231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D50DA54-582D-4329-BC8E-CC7A248D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7D2C-DBC0-447E-BFDD-7DCC25F40F0D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EBAB3D-F087-45FE-8108-F2B34EAA1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8B24-6BA0-4761-85F6-D158CE41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7951-F549-4E25-8BFF-6E255C95CC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260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BDB7BA-9362-472B-8622-6625E49E4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3291373-2BEE-488E-8BDD-86BDF3C75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78D2CA-6CF9-4FFA-91A8-EB513E94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7D2C-DBC0-447E-BFDD-7DCC25F40F0D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625A03-5F08-4D80-B17E-FF390D64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E38C35-0EB4-47AC-9D19-06915CEA2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7951-F549-4E25-8BFF-6E255C95CC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7543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21B7733-F1AB-4250-ABE1-5DC05B135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243A733-C51C-4FD5-B654-7D39CD7C9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E123FC-CA5F-44A3-B651-8851C983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7D2C-DBC0-447E-BFDD-7DCC25F40F0D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500BA4-4570-4962-969B-2899D6A30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F20C37-F29B-440C-9B70-D3E167D27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7951-F549-4E25-8BFF-6E255C95CC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8138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04EC98-C7F9-4C9A-9BD8-783C9FE3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E16772-C442-401B-80D3-EC1C32A86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32151D-4108-4CF1-A6F7-6540210C6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7D2C-DBC0-447E-BFDD-7DCC25F40F0D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885BA4-CD62-41E7-84BF-B9AB796F2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C952E78-F568-4B4B-80E5-B30501946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7951-F549-4E25-8BFF-6E255C95CC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2012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1D7F2F-7204-4F3B-A0E9-C74453206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89F3CCD-36C6-4EAA-807D-5DD10F270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241501-8118-4E60-BDB4-1A882075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7D2C-DBC0-447E-BFDD-7DCC25F40F0D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11AE9D-1410-4ED7-8C1B-4A18ABD0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7F00B5-CE65-4C83-BDF2-632952B5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7951-F549-4E25-8BFF-6E255C95CC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214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65C829-BCA1-465A-9828-DCD2724AE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42A04E-1A41-43FC-90FB-62A4CACBF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1D8D170-F0CA-41EE-8C4B-46C73D661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33F7EF1-0B79-4D43-BFB4-6DD7F048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7D2C-DBC0-447E-BFDD-7DCC25F40F0D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F9B1B9-ABB6-4730-9256-B1AC5484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8F780C8-1ECB-42F5-B095-1B96CCCEB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7951-F549-4E25-8BFF-6E255C95CC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884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B1EDF9-2C05-4F53-9922-018CF911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9964AC4-5919-497C-B210-DBBBC5378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24FC9FC-CBF3-41B6-923C-C3987EDD5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D1D1B74-B2ED-42D1-992B-63A881E93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CDE83BD-77EA-4D8E-8D94-4D096785D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F6D7090-3E1E-437A-AB1B-C01BBAB44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7D2C-DBC0-447E-BFDD-7DCC25F40F0D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951F046-A417-4FEE-BC21-09314B0DA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13E3B31-7780-44DE-AB40-36D05A92C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7951-F549-4E25-8BFF-6E255C95CC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83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A7FA2F-2909-4647-9CED-BEEFCB32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E84062B-CD75-4A76-A3E6-99A1B31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7D2C-DBC0-447E-BFDD-7DCC25F40F0D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FB542B5-6550-4ECB-8A01-8A322347E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E0A2E28-D04E-4109-AAA1-FC73C395B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7951-F549-4E25-8BFF-6E255C95CC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8769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C8F9806-F1CB-4652-AA64-71EAC17F3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7D2C-DBC0-447E-BFDD-7DCC25F40F0D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C23239C-7E6F-44ED-A178-891AAF285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ACB1E8C-42E1-404F-BEC1-C3663CA87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7951-F549-4E25-8BFF-6E255C95CC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0228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D6AB1D-D531-4052-9976-D6A55C38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11C1BF-B6DC-43E2-BF33-4414E3BB1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016253A-114A-4C27-AB30-B6FE94E15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5CA60DC-F8A8-49DB-8DED-5E64944E9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7D2C-DBC0-447E-BFDD-7DCC25F40F0D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C193894-7B7D-4A0A-9A99-28733DA91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38FA73E-9FEE-4991-B1D4-7359B37D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7951-F549-4E25-8BFF-6E255C95CC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6835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2CBF68-C1F7-43FB-BEF0-186B6F9A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FDDBFBC-1F45-48BE-BFF5-703F64D2E8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88B7398-8D04-40C5-9963-60C0A495A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D05D6E3-CF3D-436D-85CA-F9D88AB1F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7D2C-DBC0-447E-BFDD-7DCC25F40F0D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D79FCE3-4896-42E8-854C-97EFACBE5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F3C0BA9-0C3F-4842-9FDA-54ECF094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7951-F549-4E25-8BFF-6E255C95CC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9058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595ECAE-2843-4AEC-AA25-1477468E6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080DEE5-6D98-4190-946A-573D14E65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3230E1-2B65-4478-8F88-FBACFE963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97D2C-DBC0-447E-BFDD-7DCC25F40F0D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EA7FC2-0D7B-4433-A51F-4268407A3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369FE2-6437-40D4-A502-04230F775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17951-F549-4E25-8BFF-6E255C95CC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47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vet.fi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7D8A818-F6E2-4388-A743-E37987002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267832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fi-FI" sz="4400">
                <a:solidFill>
                  <a:srgbClr val="000000"/>
                </a:solidFill>
              </a:rPr>
              <a:t>IS-VET Oy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99F7E7F-888D-4910-8744-CDE0372F1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fi-FI" sz="1800">
                <a:solidFill>
                  <a:srgbClr val="000000"/>
                </a:solidFill>
              </a:rPr>
              <a:t>Fysiikan oppilastyösarjat ja niiden käyttö</a:t>
            </a:r>
          </a:p>
        </p:txBody>
      </p:sp>
      <p:sp>
        <p:nvSpPr>
          <p:cNvPr id="2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3" descr="ISVET 50 VUOTTA LOGO – kopio">
            <a:extLst>
              <a:ext uri="{FF2B5EF4-FFF2-40B4-BE49-F238E27FC236}">
                <a16:creationId xmlns:a16="http://schemas.microsoft.com/office/drawing/2014/main" id="{E6D4F727-C0B0-47D1-AE6B-85350C1E5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7" r="21663" b="-1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240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022D2493-C477-4CE4-AE5B-70E1E0F156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92" t="10131" r="2" b="17871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F51311-F36C-448A-BB42-5AB81184D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Elektroniikka 10005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453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8B8C1541-12FC-4F6B-B45B-A6A6B8AF0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135081"/>
              </p:ext>
            </p:extLst>
          </p:nvPr>
        </p:nvGraphicFramePr>
        <p:xfrm>
          <a:off x="8128000" y="952500"/>
          <a:ext cx="3416299" cy="482599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920372">
                  <a:extLst>
                    <a:ext uri="{9D8B030D-6E8A-4147-A177-3AD203B41FA5}">
                      <a16:colId xmlns:a16="http://schemas.microsoft.com/office/drawing/2014/main" val="3167732044"/>
                    </a:ext>
                  </a:extLst>
                </a:gridCol>
                <a:gridCol w="2495927">
                  <a:extLst>
                    <a:ext uri="{9D8B030D-6E8A-4147-A177-3AD203B41FA5}">
                      <a16:colId xmlns:a16="http://schemas.microsoft.com/office/drawing/2014/main" val="3266211724"/>
                    </a:ext>
                  </a:extLst>
                </a:gridCol>
              </a:tblGrid>
              <a:tr h="26164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16033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Vastus, PTC 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extLst>
                  <a:ext uri="{0D108BD9-81ED-4DB2-BD59-A6C34878D82A}">
                    <a16:rowId xmlns:a16="http://schemas.microsoft.com/office/drawing/2014/main" val="3731129539"/>
                  </a:ext>
                </a:extLst>
              </a:tr>
              <a:tr h="26164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13550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Kondensaattori 0.1 uF 250 V, s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extLst>
                  <a:ext uri="{0D108BD9-81ED-4DB2-BD59-A6C34878D82A}">
                    <a16:rowId xmlns:a16="http://schemas.microsoft.com/office/drawing/2014/main" val="1427328553"/>
                  </a:ext>
                </a:extLst>
              </a:tr>
              <a:tr h="26164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13071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Transistori, darlington, suoja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extLst>
                  <a:ext uri="{0D108BD9-81ED-4DB2-BD59-A6C34878D82A}">
                    <a16:rowId xmlns:a16="http://schemas.microsoft.com/office/drawing/2014/main" val="2786492827"/>
                  </a:ext>
                </a:extLst>
              </a:tr>
              <a:tr h="26164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11058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Virtakiskopari, kytkentäväli 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extLst>
                  <a:ext uri="{0D108BD9-81ED-4DB2-BD59-A6C34878D82A}">
                    <a16:rowId xmlns:a16="http://schemas.microsoft.com/office/drawing/2014/main" val="3758250807"/>
                  </a:ext>
                </a:extLst>
              </a:tr>
              <a:tr h="26164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11061D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Kytkentäalusta 130 x 160 mm 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extLst>
                  <a:ext uri="{0D108BD9-81ED-4DB2-BD59-A6C34878D82A}">
                    <a16:rowId xmlns:a16="http://schemas.microsoft.com/office/drawing/2014/main" val="4009599587"/>
                  </a:ext>
                </a:extLst>
              </a:tr>
              <a:tr h="26164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11065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Kytkentäkappale, kytkentäväli 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extLst>
                  <a:ext uri="{0D108BD9-81ED-4DB2-BD59-A6C34878D82A}">
                    <a16:rowId xmlns:a16="http://schemas.microsoft.com/office/drawing/2014/main" val="2917184354"/>
                  </a:ext>
                </a:extLst>
              </a:tr>
              <a:tr h="26164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76151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Hyllytarjotin, 100 mm, harmaa 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extLst>
                  <a:ext uri="{0D108BD9-81ED-4DB2-BD59-A6C34878D82A}">
                    <a16:rowId xmlns:a16="http://schemas.microsoft.com/office/drawing/2014/main" val="2313133462"/>
                  </a:ext>
                </a:extLst>
              </a:tr>
              <a:tr h="474877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76154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Kansi 390 x 450 mm 390 x 450 m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extLst>
                  <a:ext uri="{0D108BD9-81ED-4DB2-BD59-A6C34878D82A}">
                    <a16:rowId xmlns:a16="http://schemas.microsoft.com/office/drawing/2014/main" val="597592538"/>
                  </a:ext>
                </a:extLst>
              </a:tr>
              <a:tr h="474877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23013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Hehkulamppu 3.5V, 300mA, E10 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extLst>
                  <a:ext uri="{0D108BD9-81ED-4DB2-BD59-A6C34878D82A}">
                    <a16:rowId xmlns:a16="http://schemas.microsoft.com/office/drawing/2014/main" val="255685703"/>
                  </a:ext>
                </a:extLst>
              </a:tr>
              <a:tr h="474877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13220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Vastus 4.7 kohm 0.6 W, suojako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extLst>
                  <a:ext uri="{0D108BD9-81ED-4DB2-BD59-A6C34878D82A}">
                    <a16:rowId xmlns:a16="http://schemas.microsoft.com/office/drawing/2014/main" val="2862453603"/>
                  </a:ext>
                </a:extLst>
              </a:tr>
              <a:tr h="26164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16031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Tyristori 12A 600 V 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extLst>
                  <a:ext uri="{0D108BD9-81ED-4DB2-BD59-A6C34878D82A}">
                    <a16:rowId xmlns:a16="http://schemas.microsoft.com/office/drawing/2014/main" val="533895829"/>
                  </a:ext>
                </a:extLst>
              </a:tr>
              <a:tr h="26164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15044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Kaiutin 100 ohm, 0.15 W 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extLst>
                  <a:ext uri="{0D108BD9-81ED-4DB2-BD59-A6C34878D82A}">
                    <a16:rowId xmlns:a16="http://schemas.microsoft.com/office/drawing/2014/main" val="3403636226"/>
                  </a:ext>
                </a:extLst>
              </a:tr>
              <a:tr h="26164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R087756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Tarra, 10005 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extLst>
                  <a:ext uri="{0D108BD9-81ED-4DB2-BD59-A6C34878D82A}">
                    <a16:rowId xmlns:a16="http://schemas.microsoft.com/office/drawing/2014/main" val="4003950117"/>
                  </a:ext>
                </a:extLst>
              </a:tr>
              <a:tr h="26164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R0D11075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Säilytysalusta, elektroniikka 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extLst>
                  <a:ext uri="{0D108BD9-81ED-4DB2-BD59-A6C34878D82A}">
                    <a16:rowId xmlns:a16="http://schemas.microsoft.com/office/drawing/2014/main" val="1827827178"/>
                  </a:ext>
                </a:extLst>
              </a:tr>
              <a:tr h="26164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R0A0238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Kansiarkki 10005 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extLst>
                  <a:ext uri="{0D108BD9-81ED-4DB2-BD59-A6C34878D82A}">
                    <a16:rowId xmlns:a16="http://schemas.microsoft.com/office/drawing/2014/main" val="599829890"/>
                  </a:ext>
                </a:extLst>
              </a:tr>
              <a:tr h="26164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10005FI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Työohjevihko, Elektroniikka 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0" marR="11700" marT="11700" marB="0" anchor="b"/>
                </a:tc>
                <a:extLst>
                  <a:ext uri="{0D108BD9-81ED-4DB2-BD59-A6C34878D82A}">
                    <a16:rowId xmlns:a16="http://schemas.microsoft.com/office/drawing/2014/main" val="3976952038"/>
                  </a:ext>
                </a:extLst>
              </a:tr>
            </a:tbl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4F5AA4D3-1C81-4ECF-9579-185B4F167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fi-FI" sz="3200">
                <a:solidFill>
                  <a:srgbClr val="FFFFFF"/>
                </a:solidFill>
              </a:rPr>
              <a:t>Sarjan sisältö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7F5E3776-5921-471A-8177-B175026F87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01056"/>
              </p:ext>
            </p:extLst>
          </p:nvPr>
        </p:nvGraphicFramePr>
        <p:xfrm>
          <a:off x="4660900" y="952500"/>
          <a:ext cx="3416299" cy="4825989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920372">
                  <a:extLst>
                    <a:ext uri="{9D8B030D-6E8A-4147-A177-3AD203B41FA5}">
                      <a16:colId xmlns:a16="http://schemas.microsoft.com/office/drawing/2014/main" val="3451157254"/>
                    </a:ext>
                  </a:extLst>
                </a:gridCol>
                <a:gridCol w="2495927">
                  <a:extLst>
                    <a:ext uri="{9D8B030D-6E8A-4147-A177-3AD203B41FA5}">
                      <a16:colId xmlns:a16="http://schemas.microsoft.com/office/drawing/2014/main" val="996608586"/>
                    </a:ext>
                  </a:extLst>
                </a:gridCol>
              </a:tblGrid>
              <a:tr h="440379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13100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Vastus 10 ohm 9 W, suojakotelo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extLst>
                  <a:ext uri="{0D108BD9-81ED-4DB2-BD59-A6C34878D82A}">
                    <a16:rowId xmlns:a16="http://schemas.microsoft.com/office/drawing/2014/main" val="2294842244"/>
                  </a:ext>
                </a:extLst>
              </a:tr>
              <a:tr h="440379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13105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Vastus 22 ohm 9 W, suojakotelo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extLst>
                  <a:ext uri="{0D108BD9-81ED-4DB2-BD59-A6C34878D82A}">
                    <a16:rowId xmlns:a16="http://schemas.microsoft.com/office/drawing/2014/main" val="3773577202"/>
                  </a:ext>
                </a:extLst>
              </a:tr>
              <a:tr h="440379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13155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Vastus 100 ohm 4 W, suojakotel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extLst>
                  <a:ext uri="{0D108BD9-81ED-4DB2-BD59-A6C34878D82A}">
                    <a16:rowId xmlns:a16="http://schemas.microsoft.com/office/drawing/2014/main" val="3035785564"/>
                  </a:ext>
                </a:extLst>
              </a:tr>
              <a:tr h="440379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11039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Lampun alusta E10, suojakotelo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extLst>
                  <a:ext uri="{0D108BD9-81ED-4DB2-BD59-A6C34878D82A}">
                    <a16:rowId xmlns:a16="http://schemas.microsoft.com/office/drawing/2014/main" val="1418989248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13635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El.kondens. 470 uF 40 V, suoja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extLst>
                  <a:ext uri="{0D108BD9-81ED-4DB2-BD59-A6C34878D82A}">
                    <a16:rowId xmlns:a16="http://schemas.microsoft.com/office/drawing/2014/main" val="2025238978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11047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Painonappikytkin, sulk., suoja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extLst>
                  <a:ext uri="{0D108BD9-81ED-4DB2-BD59-A6C34878D82A}">
                    <a16:rowId xmlns:a16="http://schemas.microsoft.com/office/drawing/2014/main" val="1260725677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16037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Piidiodi 1 A 200 V, suojakot. 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extLst>
                  <a:ext uri="{0D108BD9-81ED-4DB2-BD59-A6C34878D82A}">
                    <a16:rowId xmlns:a16="http://schemas.microsoft.com/office/drawing/2014/main" val="1088795747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16035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l-PL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Zenerdiodi 3.6 V 5 W </a:t>
                      </a:r>
                      <a:endParaRPr lang="pl-P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extLst>
                  <a:ext uri="{0D108BD9-81ED-4DB2-BD59-A6C34878D82A}">
                    <a16:rowId xmlns:a16="http://schemas.microsoft.com/office/drawing/2014/main" val="213422914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12054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Hohtodiodi (led) pun., suojako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extLst>
                  <a:ext uri="{0D108BD9-81ED-4DB2-BD59-A6C34878D82A}">
                    <a16:rowId xmlns:a16="http://schemas.microsoft.com/office/drawing/2014/main" val="2693974634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15043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Transistori NPN, suojakoteloss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extLst>
                  <a:ext uri="{0D108BD9-81ED-4DB2-BD59-A6C34878D82A}">
                    <a16:rowId xmlns:a16="http://schemas.microsoft.com/office/drawing/2014/main" val="1707847855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15042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Transistori PNP, suojakoteloss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extLst>
                  <a:ext uri="{0D108BD9-81ED-4DB2-BD59-A6C34878D82A}">
                    <a16:rowId xmlns:a16="http://schemas.microsoft.com/office/drawing/2014/main" val="471717251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13205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Vastus 1 kohm 0.6 W, suojakot.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extLst>
                  <a:ext uri="{0D108BD9-81ED-4DB2-BD59-A6C34878D82A}">
                    <a16:rowId xmlns:a16="http://schemas.microsoft.com/office/drawing/2014/main" val="3323576633"/>
                  </a:ext>
                </a:extLst>
              </a:tr>
              <a:tr h="440379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13160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Vastus 220 ohm 4 W, suojakotel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extLst>
                  <a:ext uri="{0D108BD9-81ED-4DB2-BD59-A6C34878D82A}">
                    <a16:rowId xmlns:a16="http://schemas.microsoft.com/office/drawing/2014/main" val="3699716210"/>
                  </a:ext>
                </a:extLst>
              </a:tr>
              <a:tr h="440379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13355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Säätövastus 4.7 kohm 0.25 W,su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extLst>
                  <a:ext uri="{0D108BD9-81ED-4DB2-BD59-A6C34878D82A}">
                    <a16:rowId xmlns:a16="http://schemas.microsoft.com/office/drawing/2014/main" val="2458236736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16032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Valovastus, suojakotelossa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4" marR="10994" marT="10994" marB="0" anchor="b"/>
                </a:tc>
                <a:extLst>
                  <a:ext uri="{0D108BD9-81ED-4DB2-BD59-A6C34878D82A}">
                    <a16:rowId xmlns:a16="http://schemas.microsoft.com/office/drawing/2014/main" val="1119394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342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7BF0D8D1-5FC8-4BF0-A0CD-44C18D495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64" t="28000" r="1230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6C89EB4-C7E3-49B5-8BBD-A17243EC8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Lämpöoppi 31050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744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B85AC674-80E2-40A9-934D-6E0FE1B47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337657"/>
              </p:ext>
            </p:extLst>
          </p:nvPr>
        </p:nvGraphicFramePr>
        <p:xfrm>
          <a:off x="8191500" y="635000"/>
          <a:ext cx="3340099" cy="5562575"/>
        </p:xfrm>
        <a:graphic>
          <a:graphicData uri="http://schemas.openxmlformats.org/drawingml/2006/table">
            <a:tbl>
              <a:tblPr/>
              <a:tblGrid>
                <a:gridCol w="842350">
                  <a:extLst>
                    <a:ext uri="{9D8B030D-6E8A-4147-A177-3AD203B41FA5}">
                      <a16:colId xmlns:a16="http://schemas.microsoft.com/office/drawing/2014/main" val="2751880947"/>
                    </a:ext>
                  </a:extLst>
                </a:gridCol>
                <a:gridCol w="2497749">
                  <a:extLst>
                    <a:ext uri="{9D8B030D-6E8A-4147-A177-3AD203B41FA5}">
                      <a16:colId xmlns:a16="http://schemas.microsoft.com/office/drawing/2014/main" val="3098392951"/>
                    </a:ext>
                  </a:extLst>
                </a:gridCol>
              </a:tblGrid>
              <a:tr h="22250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R0D3510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Väliseinä 3x65x100 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675192"/>
                  </a:ext>
                </a:extLst>
              </a:tr>
              <a:tr h="22250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59806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Elintarv.väri,sin 3,5 g 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30353"/>
                  </a:ext>
                </a:extLst>
              </a:tr>
              <a:tr h="22250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29001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Säteilyindik. manom. kirkas 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051764"/>
                  </a:ext>
                </a:extLst>
              </a:tr>
              <a:tr h="22250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29003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Säteilyindik. manom. musta 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564014"/>
                  </a:ext>
                </a:extLst>
              </a:tr>
              <a:tr h="22250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29035B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Pit. lämpöt.kert. m.laite 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900618"/>
                  </a:ext>
                </a:extLst>
              </a:tr>
              <a:tr h="22250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35016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Työntömitta 120 mm, metallia 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548417"/>
                  </a:ext>
                </a:extLst>
              </a:tr>
              <a:tr h="22250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60085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Kumitulppa 21-24,5 mm 1-r 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039975"/>
                  </a:ext>
                </a:extLst>
              </a:tr>
              <a:tr h="22250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60107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Kumitulppa 35-40,5 mm 2-r 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975255"/>
                  </a:ext>
                </a:extLst>
              </a:tr>
              <a:tr h="22250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60016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Kulmaputki 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332217"/>
                  </a:ext>
                </a:extLst>
              </a:tr>
              <a:tr h="22250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56031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Kumiletku Ø 3/5 mm   EUR/m 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599658"/>
                  </a:ext>
                </a:extLst>
              </a:tr>
              <a:tr h="22250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51014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Pipetti 110 mm, lasia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110328"/>
                  </a:ext>
                </a:extLst>
              </a:tr>
              <a:tr h="22250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R0D11043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Säilytysalusta, lämpö-oppi 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377740"/>
                  </a:ext>
                </a:extLst>
              </a:tr>
              <a:tr h="22250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R0D11044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Säilytysalusta, lämpö-oppi 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134732"/>
                  </a:ext>
                </a:extLst>
              </a:tr>
              <a:tr h="22250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R087752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Tarra, 31050 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0039"/>
                  </a:ext>
                </a:extLst>
              </a:tr>
              <a:tr h="22250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R087025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Lasiputki 7/1x340 mm 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614735"/>
                  </a:ext>
                </a:extLst>
              </a:tr>
              <a:tr h="22250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27038C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Rautalieriö,  V=10 cm 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451568"/>
                  </a:ext>
                </a:extLst>
              </a:tr>
              <a:tr h="22250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27038B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Alumiinilieriö,  V=10 cm 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442016"/>
                  </a:ext>
                </a:extLst>
              </a:tr>
              <a:tr h="22250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27038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Kuparilieriö,  V=10 cm 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290161"/>
                  </a:ext>
                </a:extLst>
              </a:tr>
              <a:tr h="22250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76153B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Hyllytarjotin, 200 mm, punaine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90052"/>
                  </a:ext>
                </a:extLst>
              </a:tr>
              <a:tr h="22250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53005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Keitinlasi 250 ml, boros. lasi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378397"/>
                  </a:ext>
                </a:extLst>
              </a:tr>
              <a:tr h="22250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R089004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DUMA 50 ml muovipakkaus 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733093"/>
                  </a:ext>
                </a:extLst>
              </a:tr>
              <a:tr h="22250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R089005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DUMA korkit 4015 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314032"/>
                  </a:ext>
                </a:extLst>
              </a:tr>
              <a:tr h="22250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76154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Kansi 390 x 450 mm 390 x 450 m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786042"/>
                  </a:ext>
                </a:extLst>
              </a:tr>
              <a:tr h="22250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R0A0241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Kansiarkki 31050 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633078"/>
                  </a:ext>
                </a:extLst>
              </a:tr>
              <a:tr h="222503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31050FI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Työohjevihko, Lämpöoppi </a:t>
                      </a:r>
                    </a:p>
                  </a:txBody>
                  <a:tcPr marL="9796" marR="9796" marT="9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214593"/>
                  </a:ext>
                </a:extLst>
              </a:tr>
            </a:tbl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C02DACA4-FF76-48CA-9A68-15BF372B8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Sarjan sisältö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64C841C6-4FF9-4C41-BDC5-73DF28D205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162807"/>
              </p:ext>
            </p:extLst>
          </p:nvPr>
        </p:nvGraphicFramePr>
        <p:xfrm>
          <a:off x="4775200" y="635000"/>
          <a:ext cx="3340099" cy="5562596"/>
        </p:xfrm>
        <a:graphic>
          <a:graphicData uri="http://schemas.openxmlformats.org/drawingml/2006/table">
            <a:tbl>
              <a:tblPr/>
              <a:tblGrid>
                <a:gridCol w="842349">
                  <a:extLst>
                    <a:ext uri="{9D8B030D-6E8A-4147-A177-3AD203B41FA5}">
                      <a16:colId xmlns:a16="http://schemas.microsoft.com/office/drawing/2014/main" val="915861248"/>
                    </a:ext>
                  </a:extLst>
                </a:gridCol>
                <a:gridCol w="2497750">
                  <a:extLst>
                    <a:ext uri="{9D8B030D-6E8A-4147-A177-3AD203B41FA5}">
                      <a16:colId xmlns:a16="http://schemas.microsoft.com/office/drawing/2014/main" val="3167823845"/>
                    </a:ext>
                  </a:extLst>
                </a:gridCol>
              </a:tblGrid>
              <a:tr h="213946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53029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Keittopullo 50 ml,tasa pohja 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071878"/>
                  </a:ext>
                </a:extLst>
              </a:tr>
              <a:tr h="213946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53017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Erlenmeyer 250 ml, boros. lasi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788848"/>
                  </a:ext>
                </a:extLst>
              </a:tr>
              <a:tr h="213946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53016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Erlenmeyer 100 ml,boros. lasia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640143"/>
                  </a:ext>
                </a:extLst>
              </a:tr>
              <a:tr h="213946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54008D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Koeputki muovia 16x100mm 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165908"/>
                  </a:ext>
                </a:extLst>
              </a:tr>
              <a:tr h="213946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54008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Koeputki 16x160 mm, kuumennust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680683"/>
                  </a:ext>
                </a:extLst>
              </a:tr>
              <a:tr h="213946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51017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Lämpömittari -10..+150 °C, pun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445098"/>
                  </a:ext>
                </a:extLst>
              </a:tr>
              <a:tr h="213946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57027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Lämpömittari -10...+50 °C/ 0,5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013679"/>
                  </a:ext>
                </a:extLst>
              </a:tr>
              <a:tr h="213946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60081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Kumitulppa 13-16 mm 1-r 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092531"/>
                  </a:ext>
                </a:extLst>
              </a:tr>
              <a:tr h="213946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R087026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Lasiputki 5/0,8x340 mm 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784693"/>
                  </a:ext>
                </a:extLst>
              </a:tr>
              <a:tr h="213946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28006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Kalorimetri, vaahtomuovia 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18971"/>
                  </a:ext>
                </a:extLst>
              </a:tr>
              <a:tr h="213946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51032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Tanko 34 cm M10-kierre, halk. 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175532"/>
                  </a:ext>
                </a:extLst>
              </a:tr>
              <a:tr h="213946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11061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Kytkentäalusta 326 x 386 mm 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673630"/>
                  </a:ext>
                </a:extLst>
              </a:tr>
              <a:tr h="213946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51026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Ripustuskoukku 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462416"/>
                  </a:ext>
                </a:extLst>
              </a:tr>
              <a:tr h="213946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52003B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Kaksoisreikäpuristin Ø13x50 mm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295945"/>
                  </a:ext>
                </a:extLst>
              </a:tr>
              <a:tr h="213946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52005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Leukapuristin, koura 25mm 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414426"/>
                  </a:ext>
                </a:extLst>
              </a:tr>
              <a:tr h="213946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R0D0885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Vetokoukku 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505451"/>
                  </a:ext>
                </a:extLst>
              </a:tr>
              <a:tr h="213946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52019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Muovilusikka 100 kpl/pkt 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91500"/>
                  </a:ext>
                </a:extLst>
              </a:tr>
              <a:tr h="213946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59001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Sulamispistekapill. 100 kpl 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20117"/>
                  </a:ext>
                </a:extLst>
              </a:tr>
              <a:tr h="213946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R068023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O-rengas 5.28 x 1.78 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695495"/>
                  </a:ext>
                </a:extLst>
              </a:tr>
              <a:tr h="213946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54007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Kellolasi,  Ø 70 mm 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47732"/>
                  </a:ext>
                </a:extLst>
              </a:tr>
              <a:tr h="213946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R088943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Muovipussi Minigrip 70 x 100 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385070"/>
                  </a:ext>
                </a:extLst>
              </a:tr>
              <a:tr h="213946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59541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Parafiini, kiinteä 20 g 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29396"/>
                  </a:ext>
                </a:extLst>
              </a:tr>
              <a:tr h="213946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59825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Keitinkivet, prep. 25 g 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937196"/>
                  </a:ext>
                </a:extLst>
              </a:tr>
              <a:tr h="213946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28011B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Lämmön joht. osoittava laite 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539025"/>
                  </a:ext>
                </a:extLst>
              </a:tr>
              <a:tr h="213946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R083249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Mehiläisvaha,kelt. 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472046"/>
                  </a:ext>
                </a:extLst>
              </a:tr>
              <a:tr h="213946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R0D0063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Kotelo </a:t>
                      </a:r>
                    </a:p>
                  </a:txBody>
                  <a:tcPr marL="9072" marR="9072" marT="90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043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359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04B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04B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CBAB016-1128-418C-B94C-07F817305B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00"/>
          <a:stretch/>
        </p:blipFill>
        <p:spPr>
          <a:xfrm>
            <a:off x="1227614" y="643467"/>
            <a:ext cx="3953349" cy="5571066"/>
          </a:xfrm>
          <a:prstGeom prst="rect">
            <a:avLst/>
          </a:prstGeo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768D04CF-1652-4D40-A8F4-D3418600204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r="-3" b="386"/>
          <a:stretch/>
        </p:blipFill>
        <p:spPr>
          <a:xfrm>
            <a:off x="7007465" y="650497"/>
            <a:ext cx="395692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2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990A09E3-E393-49FD-8359-4ECC2F38F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826" r="8994" b="417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F4A09F3-F25D-42B3-B6F7-E39F1B47F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Valo-oppi 39080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036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030215C4-7A4E-4598-B3F6-8248A2885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382597"/>
              </p:ext>
            </p:extLst>
          </p:nvPr>
        </p:nvGraphicFramePr>
        <p:xfrm>
          <a:off x="8128000" y="952500"/>
          <a:ext cx="3416299" cy="4825998"/>
        </p:xfrm>
        <a:graphic>
          <a:graphicData uri="http://schemas.openxmlformats.org/drawingml/2006/table">
            <a:tbl>
              <a:tblPr/>
              <a:tblGrid>
                <a:gridCol w="930982">
                  <a:extLst>
                    <a:ext uri="{9D8B030D-6E8A-4147-A177-3AD203B41FA5}">
                      <a16:colId xmlns:a16="http://schemas.microsoft.com/office/drawing/2014/main" val="1852555391"/>
                    </a:ext>
                  </a:extLst>
                </a:gridCol>
                <a:gridCol w="2485317">
                  <a:extLst>
                    <a:ext uri="{9D8B030D-6E8A-4147-A177-3AD203B41FA5}">
                      <a16:colId xmlns:a16="http://schemas.microsoft.com/office/drawing/2014/main" val="312525095"/>
                    </a:ext>
                  </a:extLst>
                </a:gridCol>
              </a:tblGrid>
              <a:tr h="268111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39145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Spektrihila 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938810"/>
                  </a:ext>
                </a:extLst>
              </a:tr>
              <a:tr h="268111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R0D10916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Säilytysalusta, (39080) 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060360"/>
                  </a:ext>
                </a:extLst>
              </a:tr>
              <a:tr h="268111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39140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Sylinterilinssi, kupera 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808976"/>
                  </a:ext>
                </a:extLst>
              </a:tr>
              <a:tr h="268111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39141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Sylinterilinssi, kovera 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927838"/>
                  </a:ext>
                </a:extLst>
              </a:tr>
              <a:tr h="268111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76151C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Hyllytarjotin, 100 mm, keltain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638839"/>
                  </a:ext>
                </a:extLst>
              </a:tr>
              <a:tr h="268111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76154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Kansi 390 x 450 mm 390 x 450 m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730805"/>
                  </a:ext>
                </a:extLst>
              </a:tr>
              <a:tr h="268111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R0A0242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Kansiarkki 39080 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713831"/>
                  </a:ext>
                </a:extLst>
              </a:tr>
              <a:tr h="268111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R087755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Tarra, 39080 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874697"/>
                  </a:ext>
                </a:extLst>
              </a:tr>
              <a:tr h="268111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39174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Suorakulmio 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429416"/>
                  </a:ext>
                </a:extLst>
              </a:tr>
              <a:tr h="268111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R071116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Suodin,pun.finnacryl 180 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026022"/>
                  </a:ext>
                </a:extLst>
              </a:tr>
              <a:tr h="268111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R071114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Suodin,sin.finnacryl 119 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826045"/>
                  </a:ext>
                </a:extLst>
              </a:tr>
              <a:tr h="268111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39200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Pistevalaisin 12V 10W, halogen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187094"/>
                  </a:ext>
                </a:extLst>
              </a:tr>
              <a:tr h="268111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39165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Peilin malli, taso-kovera-kupe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829686"/>
                  </a:ext>
                </a:extLst>
              </a:tr>
              <a:tr h="268111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39170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Koveran linssin malli 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398856"/>
                  </a:ext>
                </a:extLst>
              </a:tr>
              <a:tr h="268111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39173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Puolisylinteri, D-levy 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585333"/>
                  </a:ext>
                </a:extLst>
              </a:tr>
              <a:tr h="268111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39175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Prisman malli, tasakylkinen ko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516008"/>
                  </a:ext>
                </a:extLst>
              </a:tr>
              <a:tr h="268111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39186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Rakolevy 3 rakoa 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771604"/>
                  </a:ext>
                </a:extLst>
              </a:tr>
              <a:tr h="268111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39080FI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Työohjevihko, Valo-oppi </a:t>
                      </a:r>
                    </a:p>
                  </a:txBody>
                  <a:tcPr marL="11948" marR="11948" marT="119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038130"/>
                  </a:ext>
                </a:extLst>
              </a:tr>
            </a:tbl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777E44C0-3EDD-424D-BC30-A006D6229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fi-FI" sz="3200">
                <a:solidFill>
                  <a:srgbClr val="FFFFFF"/>
                </a:solidFill>
              </a:rPr>
              <a:t>Sarjan sisältö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B997EDF9-8F83-4668-9127-30E7BC4B80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328473"/>
              </p:ext>
            </p:extLst>
          </p:nvPr>
        </p:nvGraphicFramePr>
        <p:xfrm>
          <a:off x="4660900" y="952500"/>
          <a:ext cx="3416299" cy="4825994"/>
        </p:xfrm>
        <a:graphic>
          <a:graphicData uri="http://schemas.openxmlformats.org/drawingml/2006/table">
            <a:tbl>
              <a:tblPr/>
              <a:tblGrid>
                <a:gridCol w="930982">
                  <a:extLst>
                    <a:ext uri="{9D8B030D-6E8A-4147-A177-3AD203B41FA5}">
                      <a16:colId xmlns:a16="http://schemas.microsoft.com/office/drawing/2014/main" val="1328745305"/>
                    </a:ext>
                  </a:extLst>
                </a:gridCol>
                <a:gridCol w="2485317">
                  <a:extLst>
                    <a:ext uri="{9D8B030D-6E8A-4147-A177-3AD203B41FA5}">
                      <a16:colId xmlns:a16="http://schemas.microsoft.com/office/drawing/2014/main" val="1743105704"/>
                    </a:ext>
                  </a:extLst>
                </a:gridCol>
              </a:tblGrid>
              <a:tr h="283882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39035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Mattalevy 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007861"/>
                  </a:ext>
                </a:extLst>
              </a:tr>
              <a:tr h="283882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39036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Linssi pit. +50 mm 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224589"/>
                  </a:ext>
                </a:extLst>
              </a:tr>
              <a:tr h="283882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39037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Linssi pit. +100 mm 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551809"/>
                  </a:ext>
                </a:extLst>
              </a:tr>
              <a:tr h="283882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39038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Linssi pit. +250 mm 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000127"/>
                  </a:ext>
                </a:extLst>
              </a:tr>
              <a:tr h="283882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39039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Linssi pit. -100 mm 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131169"/>
                  </a:ext>
                </a:extLst>
              </a:tr>
              <a:tr h="283882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39046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Polarisaatiosuodin, pari 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055571"/>
                  </a:ext>
                </a:extLst>
              </a:tr>
              <a:tr h="283882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40035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Reikälevy diap. 2 erisuur.reik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514364"/>
                  </a:ext>
                </a:extLst>
              </a:tr>
              <a:tr h="283882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43008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Prisma kruunulasia 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138188"/>
                  </a:ext>
                </a:extLst>
              </a:tr>
              <a:tr h="283882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39013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Varjostin, läpinäkymätön 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865901"/>
                  </a:ext>
                </a:extLst>
              </a:tr>
              <a:tr h="283882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39031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Optinen penkki 60 cm 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44238"/>
                  </a:ext>
                </a:extLst>
              </a:tr>
              <a:tr h="283882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39172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Kuperan linssin malli 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697200"/>
                  </a:ext>
                </a:extLst>
              </a:tr>
              <a:tr h="283882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39041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Diapidin 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893416"/>
                  </a:ext>
                </a:extLst>
              </a:tr>
              <a:tr h="283882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39061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Pidin 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193835"/>
                  </a:ext>
                </a:extLst>
              </a:tr>
              <a:tr h="283882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39185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Rakolevy 1 rako 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009568"/>
                  </a:ext>
                </a:extLst>
              </a:tr>
              <a:tr h="283882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39187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Rakolevy 5 rakoa 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940489"/>
                  </a:ext>
                </a:extLst>
              </a:tr>
              <a:tr h="283882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R0D025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Astelevy 90mm 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131402"/>
                  </a:ext>
                </a:extLst>
              </a:tr>
              <a:tr h="283882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39146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Värisuodin </a:t>
                      </a:r>
                    </a:p>
                  </a:txBody>
                  <a:tcPr marL="12143" marR="12143" marT="1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79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17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B70B40CD-6346-4884-9B3D-7946C34F0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98" t="3496" b="5595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B004C6-1A60-4C34-83CE-68E67F6EB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0470" y="2718054"/>
            <a:ext cx="3438906" cy="3207258"/>
          </a:xfrm>
        </p:spPr>
        <p:txBody>
          <a:bodyPr anchor="t">
            <a:normAutofit fontScale="85000" lnSpcReduction="20000"/>
          </a:bodyPr>
          <a:lstStyle/>
          <a:p>
            <a:r>
              <a:rPr lang="fi-FI" sz="4000" dirty="0"/>
              <a:t>Tutustu tarkemmin sarjoihin ja muihin opetusvälineisiin ja kalusteisiin osoitteessa:</a:t>
            </a:r>
          </a:p>
          <a:p>
            <a:r>
              <a:rPr lang="fi-FI" sz="4000" dirty="0">
                <a:hlinkClick r:id="rId3"/>
              </a:rPr>
              <a:t>www.isvet.fi</a:t>
            </a:r>
            <a:endParaRPr lang="fi-FI" sz="4000" dirty="0"/>
          </a:p>
          <a:p>
            <a:endParaRPr lang="fi-FI" sz="17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AA35A19-DF8D-4FD8-B5DC-CA3CA15FC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589" y="843534"/>
            <a:ext cx="2681488" cy="119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02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F0A3D8C-EAB2-4D52-8700-4DB609F4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000000"/>
                </a:solidFill>
              </a:rPr>
              <a:t>Oppilastyösarjat ja yhteensopivuus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Valintamerkki">
            <a:extLst>
              <a:ext uri="{FF2B5EF4-FFF2-40B4-BE49-F238E27FC236}">
                <a16:creationId xmlns:a16="http://schemas.microsoft.com/office/drawing/2014/main" id="{9359CC41-A52F-4ADC-BB0D-2C97577CF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A0C5D2-9A01-4681-B9EA-E32B35CF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fi-FI" sz="2000" dirty="0">
                <a:solidFill>
                  <a:srgbClr val="000000"/>
                </a:solidFill>
              </a:rPr>
              <a:t>Oppilastyösarjat sisältävät oppilaan sekä opettajan aineiston</a:t>
            </a:r>
          </a:p>
          <a:p>
            <a:r>
              <a:rPr lang="fi-FI" sz="2000" dirty="0">
                <a:solidFill>
                  <a:srgbClr val="000000"/>
                </a:solidFill>
              </a:rPr>
              <a:t>Sarjat ovat suunniteltu OPSin mukaisesti</a:t>
            </a:r>
          </a:p>
          <a:p>
            <a:r>
              <a:rPr lang="fi-FI" sz="2000" dirty="0">
                <a:solidFill>
                  <a:srgbClr val="000000"/>
                </a:solidFill>
              </a:rPr>
              <a:t>Sarjoista löytyy täydellinen välinelista pahvikannen kääntöpuolelta ja sarjan välineitä voi tilata myös erikseen</a:t>
            </a:r>
          </a:p>
          <a:p>
            <a:r>
              <a:rPr lang="fi-FI" sz="2000" dirty="0">
                <a:solidFill>
                  <a:srgbClr val="000000"/>
                </a:solidFill>
              </a:rPr>
              <a:t>Sarjat ovat tarjottimen kanssa yhteensopivia kiintokalusteiden ja siirtovaunujen kanssa</a:t>
            </a:r>
          </a:p>
        </p:txBody>
      </p:sp>
    </p:spTree>
    <p:extLst>
      <p:ext uri="{BB962C8B-B14F-4D97-AF65-F5344CB8AC3E}">
        <p14:creationId xmlns:p14="http://schemas.microsoft.com/office/powerpoint/2010/main" val="13604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B1BB18-B5A1-4A5F-9966-377677574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>
            <a:normAutofit/>
          </a:bodyPr>
          <a:lstStyle/>
          <a:p>
            <a:r>
              <a:rPr lang="fi-FI" sz="5400"/>
              <a:t>Työkortit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E62B2D87-7AAA-4705-B1C4-947B322820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702383"/>
              </p:ext>
            </p:extLst>
          </p:nvPr>
        </p:nvGraphicFramePr>
        <p:xfrm>
          <a:off x="39657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7715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 descr="Kuva, joka sisältää kohteen säilö, laatikko, sininen&#10;&#10;Kuvaus luotu automaattisesti">
            <a:extLst>
              <a:ext uri="{FF2B5EF4-FFF2-40B4-BE49-F238E27FC236}">
                <a16:creationId xmlns:a16="http://schemas.microsoft.com/office/drawing/2014/main" id="{6B0007BF-1B83-4A65-B2D7-23C6E8D3F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92" t="16233" r="2" b="11768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C3EE5EC-DB8E-4545-B7DE-C43DE2214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Mekaniikka 27029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95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702C57-D8F4-4BFC-AAC8-32D6C359F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Sarjan sisältö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64108EC0-B1AF-4E76-A7FF-A8A4E6965B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617874"/>
              </p:ext>
            </p:extLst>
          </p:nvPr>
        </p:nvGraphicFramePr>
        <p:xfrm>
          <a:off x="641015" y="1549859"/>
          <a:ext cx="2921000" cy="3619500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37145228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7372254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Punnus koukulla 50 g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14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54008D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Koeputki muovia 16x100mm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0516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Mittalasi 100 ml lasia, korkea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1058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Keitinlasi 100 ml, boros. lasi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9680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Jousivaaka 2N/200g putkimalli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9329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Jousivaaka 5N/500g putkimalli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8916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Laakerin kuulia sarja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6321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Suorakulmaiset särmiöt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9539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Rullamitta 3 m, teräs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8572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Työntömitta 120 mm, metallia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0257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Mikrometri 0-25 mm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10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Sekuntikello, digitaalinen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7316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Lankaa, 15 m, halk. 0.8 mm hal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5416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Jousi 5 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615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Kitkakappale eril. pinnat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5816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Väkipyörä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90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Tanko 34 cm M10-kierre, halkaisija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3651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R0D3217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Tasapainokappale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9021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Magneettipidin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53665"/>
                  </a:ext>
                </a:extLst>
              </a:tr>
            </a:tbl>
          </a:graphicData>
        </a:graphic>
      </p:graphicFrame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9520746F-47DA-4694-89CE-C00B6235A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17990"/>
              </p:ext>
            </p:extLst>
          </p:nvPr>
        </p:nvGraphicFramePr>
        <p:xfrm>
          <a:off x="4025231" y="1556126"/>
          <a:ext cx="2921000" cy="3810000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139204234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8343405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Kulmamittari kaltevaan tasoon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6864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Väkipyörä, 3 rinnan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6763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52003B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Kaksoisreikäpuristin Ø13x50 mm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9930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R063094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Laakerinkuula 0 14,0 mm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2807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R0D0186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Holkki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9361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57013B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Petrimalja muovia Ø 60 mm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1517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Alustalevy kitkakokeisiin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0818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Ripustuskoukku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7429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Kaltevan tason vaunu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487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Vipuvarsi ja liuku 2 kpl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7143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Kaltevataso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0672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Piikkikärkinen tanko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4747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Hammaspyörä 141 mm, 40 hammast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5482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Hammaspyörä 76 mm, 20 hammasta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8151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Hammaspyörä 43 mm, 10 hammasta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5883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Kytkentäalusta 326 x 386 mm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832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R064047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Kuutio, keltainen 10 mm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8364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27040B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Punnus koukulla 10 g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6851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Punnus koukulla 20 g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135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Punnus koukulla 100 g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453824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DA542C44-BC5A-4C50-9FEF-5B5D38FE7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675270"/>
              </p:ext>
            </p:extLst>
          </p:nvPr>
        </p:nvGraphicFramePr>
        <p:xfrm>
          <a:off x="6946231" y="1527196"/>
          <a:ext cx="2921000" cy="3810000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178360529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9599064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Kolmiolevy voimien mittaamisee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532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MR0D3485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Särmiö D-3485 5x20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1130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MR0D3465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Viisari D-3465 halk.4.0  L=150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5410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R0D3483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Sylinteri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4241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R0D3484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Sylinteri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4684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R0D3499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Sylinteri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8889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R052876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Kuusioruuvi M12 x 40 mm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2976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R052877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Kuusioruuvi M12 x 60 mm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4883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R085150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Epäsään. kappaleet (srj)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760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R0D3477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Kuppi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7032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R0D3478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Ripustin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545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MR0D3468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Asteikko D-3468 85x40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84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76153E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Hyllytarjotin, 200 mm, vihreä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5789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Kansi 390 x 450 mm 390 x 450 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5719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R0A0235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Kansiarkki 27029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0195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R0D4406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Säilytysalusta (27029)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0052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R0D4407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Säilytysalusta (27029)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244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R087785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Tarra, 27029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206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27029FI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Työohjevihko, Mekaniikka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4997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R088963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Solumuovipala 200x150x20 mm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454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249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CE38C62B-76DF-4DBF-AAA9-CC09AD08B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92" t="9821" r="2" b="18181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DE7B588-DDE7-4E7A-BC8F-B47E368A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Magnetismi ja sähkömagnetismi 23110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148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6B32A7D4-7D41-4F3A-956A-57C577613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386449"/>
              </p:ext>
            </p:extLst>
          </p:nvPr>
        </p:nvGraphicFramePr>
        <p:xfrm>
          <a:off x="8128000" y="952500"/>
          <a:ext cx="3416299" cy="4826000"/>
        </p:xfrm>
        <a:graphic>
          <a:graphicData uri="http://schemas.openxmlformats.org/drawingml/2006/table">
            <a:tbl>
              <a:tblPr bandRow="1"/>
              <a:tblGrid>
                <a:gridCol w="876355">
                  <a:extLst>
                    <a:ext uri="{9D8B030D-6E8A-4147-A177-3AD203B41FA5}">
                      <a16:colId xmlns:a16="http://schemas.microsoft.com/office/drawing/2014/main" val="132307323"/>
                    </a:ext>
                  </a:extLst>
                </a:gridCol>
                <a:gridCol w="2539944">
                  <a:extLst>
                    <a:ext uri="{9D8B030D-6E8A-4147-A177-3AD203B41FA5}">
                      <a16:colId xmlns:a16="http://schemas.microsoft.com/office/drawing/2014/main" val="2037326475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R062016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Kumilenkki 38/41 x 8 mm 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3518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23010C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Hauenleuka, eristämätön 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82085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12901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Käämi 100r opp. töihin, 28x28 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648016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12902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Käämi 200r opp. töihin, 28x28 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791648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12903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Käämi 300r opp. töihin, 28x28 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79826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28005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Suorakulmaiset särmiöt 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626757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72042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Naulapurkki 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551688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11013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Vasarakatkaisin 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070335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11040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Lampun alusta Ba15S, suojakote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612219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23011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Hehkulamppu 6V, 25W, Ba15S 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036336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11035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Sähkömoottori, herkkä 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026615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17037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Aurinkopari 0,5 V 200mA 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4435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11033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Sähkömoottori 1,5-4 V, suojako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5908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76152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Hyllytarjotin, 150 mm, harmaa 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201377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R0A0240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Kansiarkki 23110 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22839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R0D10727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Säilytysalusta, magnetismi 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39765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R087751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Tarra, 23110 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61431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R085138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Foliopaperi 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46675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76154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Kansi 390 x 450 mm 390 x 450 m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138077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23110FI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Työohjevihko, Magnetismi </a:t>
                      </a:r>
                    </a:p>
                  </a:txBody>
                  <a:tcPr marL="11055" marR="11055" marT="11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473496"/>
                  </a:ext>
                </a:extLst>
              </a:tr>
            </a:tbl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B651E02C-BD28-44AC-AE6A-174D395C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Sarjan sisältö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F22E49F0-2B59-4D68-913B-71E699CAC8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417115"/>
              </p:ext>
            </p:extLst>
          </p:nvPr>
        </p:nvGraphicFramePr>
        <p:xfrm>
          <a:off x="4660900" y="952500"/>
          <a:ext cx="3416299" cy="4826000"/>
        </p:xfrm>
        <a:graphic>
          <a:graphicData uri="http://schemas.openxmlformats.org/drawingml/2006/table">
            <a:tbl>
              <a:tblPr bandRow="1"/>
              <a:tblGrid>
                <a:gridCol w="876355">
                  <a:extLst>
                    <a:ext uri="{9D8B030D-6E8A-4147-A177-3AD203B41FA5}">
                      <a16:colId xmlns:a16="http://schemas.microsoft.com/office/drawing/2014/main" val="3743413505"/>
                    </a:ext>
                  </a:extLst>
                </a:gridCol>
                <a:gridCol w="2539944">
                  <a:extLst>
                    <a:ext uri="{9D8B030D-6E8A-4147-A177-3AD203B41FA5}">
                      <a16:colId xmlns:a16="http://schemas.microsoft.com/office/drawing/2014/main" val="73998428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13006B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Magneettisauvapari ALCOMAX 60x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25480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R071908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Rautaviilajauhe 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68117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R085127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Näytepurkki 30 ml 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3765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R087600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Tarra 38x21 mm, valkoinen pape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093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11001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Eristepylväs liitäntä 4 mm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08231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12003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Pyörivä teline tangoille 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48231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57013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Petrimalja muovia Ø 90 mm 20 k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8189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57023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Säilytysrasia, muovia 0,3 l 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5744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24018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Kompassi läpinäkyvä 48 mm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99519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24019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Maan magneettikenttämalli 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97407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24002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Teräspuikkoja 5 kpl 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6608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59633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Teräslanka Ø n 0,5mm 6 m 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62968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13001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Muuntajan ies 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56396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12022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Muuntajan E-sydän, 28x28 mm sy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29129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11044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Paristonpidin 1.5 V alustalla,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6666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11047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Painonappikytkin, sulk., suoja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68443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11061D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Kytkentäalusta 130 x 160 mm 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66816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R061025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Käämilanka ø 0.4mm 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6301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R064011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Muovipuola, 10x45/70 mm </a:t>
                      </a:r>
                    </a:p>
                  </a:txBody>
                  <a:tcPr marL="11140" marR="11140" marT="111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710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793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8CF7FBC-096C-4BDD-B22E-1274B4B67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92" t="19359" r="2" b="8642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D4240B-6966-40F3-8F59-DB30E32E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Sähköoppi 23100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455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E3116DDB-49A5-4F2F-8D25-D49FEC26F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469605"/>
              </p:ext>
            </p:extLst>
          </p:nvPr>
        </p:nvGraphicFramePr>
        <p:xfrm>
          <a:off x="8128000" y="952500"/>
          <a:ext cx="3416299" cy="48260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872561">
                  <a:extLst>
                    <a:ext uri="{9D8B030D-6E8A-4147-A177-3AD203B41FA5}">
                      <a16:colId xmlns:a16="http://schemas.microsoft.com/office/drawing/2014/main" val="2032518641"/>
                    </a:ext>
                  </a:extLst>
                </a:gridCol>
                <a:gridCol w="2543738">
                  <a:extLst>
                    <a:ext uri="{9D8B030D-6E8A-4147-A177-3AD203B41FA5}">
                      <a16:colId xmlns:a16="http://schemas.microsoft.com/office/drawing/2014/main" val="4001268691"/>
                    </a:ext>
                  </a:extLst>
                </a:gridCol>
              </a:tblGrid>
              <a:tr h="30162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11047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Painonappikytkin, sulk., suoja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77447595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11065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Kytkentäkappale, kytkentäväli 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4011832237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11064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Jakokappale 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3949766637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23013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Hehkulamppu 3.5V, 300mA, E10 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2781876290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14008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Vastuslankasarja 3 kelaa 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2401514197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23014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l-PL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Hehkulamppu 6V, 50mA, 0,3 W, E</a:t>
                      </a:r>
                      <a:endParaRPr lang="pl-P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2043118780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13100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Vastus 10 ohm 9 W, suojakotelo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2562590732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13105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Vastus 22 ohm 9 W, suojakotelo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2777960950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13110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Vastus 33 ohm 9 W, suojakotelo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198426793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23010C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Hauenleuka, eristämätön 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1716629456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76151D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Hyllytarjotin, 100 mm, sininen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569814461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76154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Kansi 390 x 450 mm 390 x 450 m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1753415018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R0D10930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Säilytysalusta, sähköoppi 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309813254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R087750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Tarra, 23100 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1481018327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R0A0239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Kansiarkki 23100 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82218486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23100FI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Työohjevihko, Sähköoppi 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2648007550"/>
                  </a:ext>
                </a:extLst>
              </a:tr>
            </a:tbl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191AA845-33C1-4D45-B92A-FBB91D76B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fi-FI" sz="3200">
                <a:solidFill>
                  <a:srgbClr val="FFFFFF"/>
                </a:solidFill>
              </a:rPr>
              <a:t>Sarjan sisältö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25497DAB-BC92-4317-9F26-E98DDFDAF6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828999"/>
              </p:ext>
            </p:extLst>
          </p:nvPr>
        </p:nvGraphicFramePr>
        <p:xfrm>
          <a:off x="4660900" y="952500"/>
          <a:ext cx="3416299" cy="4825997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872561">
                  <a:extLst>
                    <a:ext uri="{9D8B030D-6E8A-4147-A177-3AD203B41FA5}">
                      <a16:colId xmlns:a16="http://schemas.microsoft.com/office/drawing/2014/main" val="2256082250"/>
                    </a:ext>
                  </a:extLst>
                </a:gridCol>
                <a:gridCol w="2543738">
                  <a:extLst>
                    <a:ext uri="{9D8B030D-6E8A-4147-A177-3AD203B41FA5}">
                      <a16:colId xmlns:a16="http://schemas.microsoft.com/office/drawing/2014/main" val="2265285633"/>
                    </a:ext>
                  </a:extLst>
                </a:gridCol>
              </a:tblGrid>
              <a:tr h="30533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12036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Polyeteeni, valkea 10x133x163 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563870316"/>
                  </a:ext>
                </a:extLst>
              </a:tr>
              <a:tr h="30533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25005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Hohtolamppu 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777816312"/>
                  </a:ext>
                </a:extLst>
              </a:tr>
              <a:tr h="30533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25003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Lasisauva  halk. 10 mm pit.  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507567938"/>
                  </a:ext>
                </a:extLst>
              </a:tr>
              <a:tr h="551307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R073074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PVC-sauva, l=245mm, Ø10 mm, mo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2656880344"/>
                  </a:ext>
                </a:extLst>
              </a:tr>
              <a:tr h="30533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12021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Villaa hankaussähkökokeisiin 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3608994179"/>
                  </a:ext>
                </a:extLst>
              </a:tr>
              <a:tr h="30533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25027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Silkkikangaspala 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1192761907"/>
                  </a:ext>
                </a:extLst>
              </a:tr>
              <a:tr h="30533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11001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Eristepylväs liitäntä 4 mm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3167053650"/>
                  </a:ext>
                </a:extLst>
              </a:tr>
              <a:tr h="30533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11061D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Kytkentäalusta 130 x 160 mm 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1983811106"/>
                  </a:ext>
                </a:extLst>
              </a:tr>
              <a:tr h="30533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12003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Pyörivä teline tangoille 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1384319214"/>
                  </a:ext>
                </a:extLst>
              </a:tr>
              <a:tr h="30533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70023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Eristesarja 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3194263889"/>
                  </a:ext>
                </a:extLst>
              </a:tr>
              <a:tr h="30533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70024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Johdesarja 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3514039072"/>
                  </a:ext>
                </a:extLst>
              </a:tr>
              <a:tr h="30533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11044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Paristonpidin 1.5 V alustalla,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2484726867"/>
                  </a:ext>
                </a:extLst>
              </a:tr>
              <a:tr h="30533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11039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Lampun alusta E10, suojakotelo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2369291570"/>
                  </a:ext>
                </a:extLst>
              </a:tr>
              <a:tr h="30533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23012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Hehkulamppu 1.5V, 90mA, E10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1287792733"/>
                  </a:ext>
                </a:extLst>
              </a:tr>
              <a:tr h="305335"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11033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Sähkömoottori 1,5-4 V, suojako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92" marR="11092" marT="11092" marB="0" anchor="b"/>
                </a:tc>
                <a:extLst>
                  <a:ext uri="{0D108BD9-81ED-4DB2-BD59-A6C34878D82A}">
                    <a16:rowId xmlns:a16="http://schemas.microsoft.com/office/drawing/2014/main" val="3436856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04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1406</Words>
  <Application>Microsoft Office PowerPoint</Application>
  <PresentationFormat>Laajakuva</PresentationFormat>
  <Paragraphs>516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Office-teema</vt:lpstr>
      <vt:lpstr>IS-VET Oy</vt:lpstr>
      <vt:lpstr>Oppilastyösarjat ja yhteensopivuus</vt:lpstr>
      <vt:lpstr>Työkortit</vt:lpstr>
      <vt:lpstr>Mekaniikka 27029</vt:lpstr>
      <vt:lpstr>Sarjan sisältö</vt:lpstr>
      <vt:lpstr>Magnetismi ja sähkömagnetismi 23110</vt:lpstr>
      <vt:lpstr>Sarjan sisältö</vt:lpstr>
      <vt:lpstr>Sähköoppi 23100</vt:lpstr>
      <vt:lpstr>Sarjan sisältö</vt:lpstr>
      <vt:lpstr>Elektroniikka 10005</vt:lpstr>
      <vt:lpstr>Sarjan sisältö</vt:lpstr>
      <vt:lpstr>Lämpöoppi 31050</vt:lpstr>
      <vt:lpstr>Sarjan sisältö</vt:lpstr>
      <vt:lpstr>PowerPoint-esitys</vt:lpstr>
      <vt:lpstr>Valo-oppi 39080</vt:lpstr>
      <vt:lpstr>Sarjan sisältö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IS-VET Oy</dc:title>
  <dc:creator>Tero Leinonen</dc:creator>
  <cp:lastModifiedBy>Riitta Kainulainen</cp:lastModifiedBy>
  <cp:revision>11</cp:revision>
  <dcterms:created xsi:type="dcterms:W3CDTF">2020-11-04T06:47:33Z</dcterms:created>
  <dcterms:modified xsi:type="dcterms:W3CDTF">2020-11-05T13:11:16Z</dcterms:modified>
</cp:coreProperties>
</file>